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9"/>
  </p:notesMasterIdLst>
  <p:sldIdLst>
    <p:sldId id="256" r:id="rId2"/>
    <p:sldId id="267" r:id="rId3"/>
    <p:sldId id="268" r:id="rId4"/>
    <p:sldId id="266" r:id="rId5"/>
    <p:sldId id="265" r:id="rId6"/>
    <p:sldId id="269" r:id="rId7"/>
    <p:sldId id="270" r:id="rId8"/>
    <p:sldId id="271" r:id="rId9"/>
    <p:sldId id="272" r:id="rId10"/>
    <p:sldId id="273" r:id="rId11"/>
    <p:sldId id="258" r:id="rId12"/>
    <p:sldId id="259" r:id="rId13"/>
    <p:sldId id="260" r:id="rId14"/>
    <p:sldId id="261" r:id="rId15"/>
    <p:sldId id="262" r:id="rId16"/>
    <p:sldId id="26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DB4"/>
    <a:srgbClr val="A99A66"/>
    <a:srgbClr val="50636C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92" autoAdjust="0"/>
  </p:normalViewPr>
  <p:slideViewPr>
    <p:cSldViewPr snapToGrid="0">
      <p:cViewPr varScale="1">
        <p:scale>
          <a:sx n="73" d="100"/>
          <a:sy n="73" d="100"/>
        </p:scale>
        <p:origin x="104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659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269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44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857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553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8384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6539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9C0A4-E77C-41BB-A627-F253204F4CBB}" type="datetimeFigureOut">
              <a:rPr lang="it-IT" smtClean="0"/>
              <a:t>03/12/2023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openxmlformats.org/officeDocument/2006/relationships/image" Target="../media/image49.png"/><Relationship Id="rId4" Type="http://schemas.microsoft.com/office/2007/relationships/hdphoto" Target="../media/hdphoto16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7.wdp"/><Relationship Id="rId3" Type="http://schemas.openxmlformats.org/officeDocument/2006/relationships/image" Target="../media/image43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jpg"/><Relationship Id="rId5" Type="http://schemas.openxmlformats.org/officeDocument/2006/relationships/image" Target="../media/image44.png"/><Relationship Id="rId4" Type="http://schemas.microsoft.com/office/2007/relationships/hdphoto" Target="../media/hdphoto16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5.jpg"/><Relationship Id="rId7" Type="http://schemas.microsoft.com/office/2007/relationships/hdphoto" Target="../media/hdphoto16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microsoft.com/office/2007/relationships/hdphoto" Target="../media/hdphoto17.wdp"/><Relationship Id="rId4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microsoft.com/office/2007/relationships/hdphoto" Target="../media/hdphoto1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microsoft.com/office/2007/relationships/hdphoto" Target="../media/hdphoto1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7A7335D-E59C-3C89-E1C6-9A02E9112A4E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847690"/>
              <a:ext cx="1272439" cy="962591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B464B4CC-EB28-7C37-51B4-8606B93D76A6}"/>
              </a:ext>
            </a:extLst>
          </p:cNvPr>
          <p:cNvGrpSpPr/>
          <p:nvPr/>
        </p:nvGrpSpPr>
        <p:grpSpPr>
          <a:xfrm>
            <a:off x="-10437019" y="753666"/>
            <a:ext cx="10091737" cy="5350668"/>
            <a:chOff x="1050132" y="753666"/>
            <a:chExt cx="10091737" cy="5350668"/>
          </a:xfrm>
        </p:grpSpPr>
        <p:sp>
          <p:nvSpPr>
            <p:cNvPr id="10" name="Rettangolo con due angoli in diagonale ritagliati 9">
              <a:extLst>
                <a:ext uri="{FF2B5EF4-FFF2-40B4-BE49-F238E27FC236}">
                  <a16:creationId xmlns:a16="http://schemas.microsoft.com/office/drawing/2014/main" id="{B9F617D3-162C-DF4E-0AC0-5CB3625348FA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5D5C421-3C51-B8BA-16E1-584B61F616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Context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5DBB290A-6CC9-8C67-A846-3F53DC5AC892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 err="1"/>
              <a:t>Aim</a:t>
            </a:r>
            <a:r>
              <a:rPr lang="it-IT" dirty="0"/>
              <a:t>: realizzare un gioco di collezionabili generati con AI in grado di sostenere missioni/scontri/scambi + </a:t>
            </a:r>
            <a:r>
              <a:rPr lang="it-IT" dirty="0" err="1"/>
              <a:t>cryptovalute</a:t>
            </a:r>
            <a:r>
              <a:rPr lang="it-IT" dirty="0"/>
              <a:t> ad hoc (</a:t>
            </a:r>
            <a:r>
              <a:rPr lang="it-IT" dirty="0" err="1"/>
              <a:t>fungible</a:t>
            </a:r>
            <a:r>
              <a:rPr lang="it-IT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BC necessaria per garantire l’unicità delle proprietà dei token, mantenendo la loro natura non-</a:t>
            </a:r>
            <a:r>
              <a:rPr lang="it-IT" dirty="0" err="1"/>
              <a:t>fungible</a:t>
            </a:r>
            <a:endParaRPr lang="it-IT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/>
              <a:t>Vantaggi: assegnazione decentralizzata dei mostri, nessuno può imbrogliare sulle loro statistiche e proprietà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 err="1"/>
              <a:t>Fit</a:t>
            </a:r>
            <a:r>
              <a:rPr lang="it-IT" sz="2400" dirty="0"/>
              <a:t>: la </a:t>
            </a:r>
            <a:r>
              <a:rPr lang="it-IT" sz="2400" dirty="0" err="1"/>
              <a:t>collezionabilità</a:t>
            </a:r>
            <a:r>
              <a:rPr lang="it-IT" sz="2400" dirty="0"/>
              <a:t> dei token richiede di evitare doppioni e avere sempre chiaro chi è il proprietario</a:t>
            </a:r>
          </a:p>
        </p:txBody>
      </p:sp>
    </p:spTree>
    <p:extLst>
      <p:ext uri="{BB962C8B-B14F-4D97-AF65-F5344CB8AC3E}">
        <p14:creationId xmlns:p14="http://schemas.microsoft.com/office/powerpoint/2010/main" val="3643753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Context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DBB17F6-A5A0-BE0E-38A2-987B23BF1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686" y="1259661"/>
            <a:ext cx="8482627" cy="50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18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Approach</a:t>
            </a:r>
            <a:endParaRPr lang="it-IT" dirty="0"/>
          </a:p>
        </p:txBody>
      </p:sp>
      <p:sp>
        <p:nvSpPr>
          <p:cNvPr id="2" name="Titolo 3">
            <a:extLst>
              <a:ext uri="{FF2B5EF4-FFF2-40B4-BE49-F238E27FC236}">
                <a16:creationId xmlns:a16="http://schemas.microsoft.com/office/drawing/2014/main" id="{CC4564FF-2F91-4391-D293-87DEF9D5BB85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 err="1"/>
              <a:t>Contracts</a:t>
            </a:r>
            <a:r>
              <a:rPr lang="it-IT" dirty="0"/>
              <a:t>: generazione, scambio, partite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Tokens: rappresentazione mostri (non-</a:t>
            </a:r>
            <a:r>
              <a:rPr lang="it-IT" dirty="0" err="1"/>
              <a:t>fungible</a:t>
            </a:r>
            <a:r>
              <a:rPr lang="it-IT" dirty="0"/>
              <a:t>), </a:t>
            </a:r>
            <a:r>
              <a:rPr lang="it-IT" dirty="0" err="1"/>
              <a:t>currency</a:t>
            </a:r>
            <a:r>
              <a:rPr lang="it-IT" dirty="0"/>
              <a:t> (</a:t>
            </a:r>
            <a:r>
              <a:rPr lang="it-IT" dirty="0" err="1"/>
              <a:t>fungible</a:t>
            </a:r>
            <a:r>
              <a:rPr lang="it-IT" dirty="0"/>
              <a:t>) da spendere sul mercato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Communications: broadcast quando un nuovo mostro viene generato/scambiato.</a:t>
            </a:r>
          </a:p>
        </p:txBody>
      </p:sp>
    </p:spTree>
    <p:extLst>
      <p:ext uri="{BB962C8B-B14F-4D97-AF65-F5344CB8AC3E}">
        <p14:creationId xmlns:p14="http://schemas.microsoft.com/office/powerpoint/2010/main" val="1439420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Prototype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2D68B16-AC1F-EC8C-5FBC-01A9CA85D343}"/>
              </a:ext>
            </a:extLst>
          </p:cNvPr>
          <p:cNvSpPr/>
          <p:nvPr/>
        </p:nvSpPr>
        <p:spPr>
          <a:xfrm>
            <a:off x="35687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48D0679-5BCA-EAEF-9E8C-5BE4ED6220A8}"/>
              </a:ext>
            </a:extLst>
          </p:cNvPr>
          <p:cNvSpPr/>
          <p:nvPr/>
        </p:nvSpPr>
        <p:spPr>
          <a:xfrm>
            <a:off x="35687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B8F726-C613-FDA9-F46C-8E1476F4E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080" y="1127760"/>
            <a:ext cx="4927600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 descr="Mostro con riempimento a tinta unita">
            <a:extLst>
              <a:ext uri="{FF2B5EF4-FFF2-40B4-BE49-F238E27FC236}">
                <a16:creationId xmlns:a16="http://schemas.microsoft.com/office/drawing/2014/main" id="{9ACBCE53-C65C-3C25-8499-0BCF25BB3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1220" y="2958624"/>
            <a:ext cx="914400" cy="914400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F98FB863-D7C9-632E-49FE-B139C3168306}"/>
              </a:ext>
            </a:extLst>
          </p:cNvPr>
          <p:cNvCxnSpPr/>
          <p:nvPr/>
        </p:nvCxnSpPr>
        <p:spPr>
          <a:xfrm flipV="1">
            <a:off x="4907280" y="4084320"/>
            <a:ext cx="231140" cy="711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571179-CAB3-AF19-6706-841942F0652B}"/>
              </a:ext>
            </a:extLst>
          </p:cNvPr>
          <p:cNvSpPr txBox="1"/>
          <p:nvPr/>
        </p:nvSpPr>
        <p:spPr>
          <a:xfrm>
            <a:off x="4185920" y="4958080"/>
            <a:ext cx="1409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Palesemente generato con AI (no-</a:t>
            </a:r>
            <a:r>
              <a:rPr lang="it-IT" dirty="0" err="1"/>
              <a:t>cap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98822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Prototype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2D68B16-AC1F-EC8C-5FBC-01A9CA85D343}"/>
              </a:ext>
            </a:extLst>
          </p:cNvPr>
          <p:cNvSpPr/>
          <p:nvPr/>
        </p:nvSpPr>
        <p:spPr>
          <a:xfrm>
            <a:off x="35687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Attr1: ….</a:t>
            </a:r>
          </a:p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48D0679-5BCA-EAEF-9E8C-5BE4ED6220A8}"/>
              </a:ext>
            </a:extLst>
          </p:cNvPr>
          <p:cNvSpPr/>
          <p:nvPr/>
        </p:nvSpPr>
        <p:spPr>
          <a:xfrm>
            <a:off x="35687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D499DB03-DD62-463E-B2BE-B9E01A7A0830}"/>
              </a:ext>
            </a:extLst>
          </p:cNvPr>
          <p:cNvCxnSpPr>
            <a:cxnSpLocks/>
          </p:cNvCxnSpPr>
          <p:nvPr/>
        </p:nvCxnSpPr>
        <p:spPr>
          <a:xfrm>
            <a:off x="3616960" y="4084320"/>
            <a:ext cx="15214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>
            <a:extLst>
              <a:ext uri="{FF2B5EF4-FFF2-40B4-BE49-F238E27FC236}">
                <a16:creationId xmlns:a16="http://schemas.microsoft.com/office/drawing/2014/main" id="{F6884EAF-6B93-BDA0-E8B6-C83C43EB28F5}"/>
              </a:ext>
            </a:extLst>
          </p:cNvPr>
          <p:cNvSpPr/>
          <p:nvPr/>
        </p:nvSpPr>
        <p:spPr>
          <a:xfrm>
            <a:off x="513842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Attr1: ….</a:t>
            </a:r>
          </a:p>
          <a:p>
            <a:pPr algn="ctr"/>
            <a:endParaRPr lang="it-IT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D56B559-B9BF-972A-36B5-592A0368E6EA}"/>
              </a:ext>
            </a:extLst>
          </p:cNvPr>
          <p:cNvSpPr/>
          <p:nvPr/>
        </p:nvSpPr>
        <p:spPr>
          <a:xfrm>
            <a:off x="513842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</p:spTree>
    <p:extLst>
      <p:ext uri="{BB962C8B-B14F-4D97-AF65-F5344CB8AC3E}">
        <p14:creationId xmlns:p14="http://schemas.microsoft.com/office/powerpoint/2010/main" val="2105612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Issues and </a:t>
            </a:r>
            <a:r>
              <a:rPr lang="it-IT" dirty="0" err="1"/>
              <a:t>limitations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C721EFF5-32F7-6463-51FD-1B75F5E866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Integrazione dell’AI per creazione dei mostri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Gestione non-</a:t>
            </a:r>
            <a:r>
              <a:rPr lang="it-IT" dirty="0" err="1"/>
              <a:t>fungible</a:t>
            </a:r>
            <a:r>
              <a:rPr lang="it-IT" dirty="0"/>
              <a:t> tokens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6197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Recap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C721EFF5-32F7-6463-51FD-1B75F5E866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Gotta </a:t>
            </a:r>
            <a:r>
              <a:rPr lang="it-IT" dirty="0" err="1"/>
              <a:t>catch’em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(abbiamo caramelle e foto di gattini)</a:t>
            </a:r>
          </a:p>
        </p:txBody>
      </p:sp>
    </p:spTree>
    <p:extLst>
      <p:ext uri="{BB962C8B-B14F-4D97-AF65-F5344CB8AC3E}">
        <p14:creationId xmlns:p14="http://schemas.microsoft.com/office/powerpoint/2010/main" val="402450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85923ACE-AEBA-C2A4-B461-A602B18A4A2B}"/>
              </a:ext>
            </a:extLst>
          </p:cNvPr>
          <p:cNvGrpSpPr/>
          <p:nvPr/>
        </p:nvGrpSpPr>
        <p:grpSpPr>
          <a:xfrm>
            <a:off x="12918280" y="753666"/>
            <a:ext cx="10091737" cy="5350668"/>
            <a:chOff x="1050132" y="753666"/>
            <a:chExt cx="10091737" cy="5350668"/>
          </a:xfrm>
        </p:grpSpPr>
        <p:sp>
          <p:nvSpPr>
            <p:cNvPr id="11" name="Rettangolo con due angoli in diagonale ritagliati 10">
              <a:extLst>
                <a:ext uri="{FF2B5EF4-FFF2-40B4-BE49-F238E27FC236}">
                  <a16:creationId xmlns:a16="http://schemas.microsoft.com/office/drawing/2014/main" id="{C8C8B6F0-A544-A183-8503-889A7FFBE34C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F81CD02-0AC9-625E-A5A3-8C196A7675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692767"/>
              <a:ext cx="1272439" cy="127243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460E5E2D-5D3A-491C-73B2-4D5D08B8502D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4" name="Gruppo 23">
              <a:extLst>
                <a:ext uri="{FF2B5EF4-FFF2-40B4-BE49-F238E27FC236}">
                  <a16:creationId xmlns:a16="http://schemas.microsoft.com/office/drawing/2014/main" id="{15BA8C3F-AABC-EB59-72D1-BC24EE61D49D}"/>
                </a:ext>
              </a:extLst>
            </p:cNvPr>
            <p:cNvGrpSpPr/>
            <p:nvPr/>
          </p:nvGrpSpPr>
          <p:grpSpPr>
            <a:xfrm>
              <a:off x="5854262" y="2353644"/>
              <a:ext cx="4445876" cy="2778251"/>
              <a:chOff x="5854262" y="2285952"/>
              <a:chExt cx="4445876" cy="2778251"/>
            </a:xfrm>
          </p:grpSpPr>
          <p:sp>
            <p:nvSpPr>
              <p:cNvPr id="21" name="Rettangolo con angoli arrotondati 20">
                <a:extLst>
                  <a:ext uri="{FF2B5EF4-FFF2-40B4-BE49-F238E27FC236}">
                    <a16:creationId xmlns:a16="http://schemas.microsoft.com/office/drawing/2014/main" id="{ECC32713-50E2-BC14-5628-6923D13AC44D}"/>
                  </a:ext>
                </a:extLst>
              </p:cNvPr>
              <p:cNvSpPr/>
              <p:nvPr/>
            </p:nvSpPr>
            <p:spPr>
              <a:xfrm>
                <a:off x="5854262" y="2285952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Trading and tasks</a:t>
                </a:r>
              </a:p>
            </p:txBody>
          </p:sp>
          <p:sp>
            <p:nvSpPr>
              <p:cNvPr id="23" name="Rettangolo con angoli arrotondati 22">
                <a:extLst>
                  <a:ext uri="{FF2B5EF4-FFF2-40B4-BE49-F238E27FC236}">
                    <a16:creationId xmlns:a16="http://schemas.microsoft.com/office/drawing/2014/main" id="{43BC0489-7D52-9D6F-59CF-270AA38DBCE3}"/>
                  </a:ext>
                </a:extLst>
              </p:cNvPr>
              <p:cNvSpPr/>
              <p:nvPr/>
            </p:nvSpPr>
            <p:spPr>
              <a:xfrm>
                <a:off x="5854262" y="3774294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Market with </a:t>
                </a:r>
                <a:r>
                  <a:rPr lang="it-IT" sz="2800" b="1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fungible</a:t>
                </a:r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token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o 13">
            <a:extLst>
              <a:ext uri="{FF2B5EF4-FFF2-40B4-BE49-F238E27FC236}">
                <a16:creationId xmlns:a16="http://schemas.microsoft.com/office/drawing/2014/main" id="{F5999377-23C2-DDFF-ADDF-71B9B8BBF23D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15" name="Rettangolo con due angoli in diagonale ritagliati 14">
              <a:extLst>
                <a:ext uri="{FF2B5EF4-FFF2-40B4-BE49-F238E27FC236}">
                  <a16:creationId xmlns:a16="http://schemas.microsoft.com/office/drawing/2014/main" id="{C346DC28-A609-BE56-D5C6-13B94653F119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728E7AFF-BEFD-F3C4-A973-3E418649151F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AEFFDC12-B555-3D2F-C918-438206D15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8" name="Immagine 17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34C41C3A-C85E-D98A-CA29-939DC7097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AB5376CB-CB25-1CD5-FE19-9D230AA1DC3A}"/>
                </a:ext>
              </a:extLst>
            </p:cNvPr>
            <p:cNvGrpSpPr/>
            <p:nvPr/>
          </p:nvGrpSpPr>
          <p:grpSpPr>
            <a:xfrm>
              <a:off x="5854262" y="2353644"/>
              <a:ext cx="4445876" cy="2778251"/>
              <a:chOff x="5854262" y="2285952"/>
              <a:chExt cx="4445876" cy="2778251"/>
            </a:xfrm>
          </p:grpSpPr>
          <p:sp>
            <p:nvSpPr>
              <p:cNvPr id="20" name="Rettangolo con angoli arrotondati 19">
                <a:extLst>
                  <a:ext uri="{FF2B5EF4-FFF2-40B4-BE49-F238E27FC236}">
                    <a16:creationId xmlns:a16="http://schemas.microsoft.com/office/drawing/2014/main" id="{12736043-3857-FC07-E2BF-F796F356D62D}"/>
                  </a:ext>
                </a:extLst>
              </p:cNvPr>
              <p:cNvSpPr/>
              <p:nvPr/>
            </p:nvSpPr>
            <p:spPr>
              <a:xfrm>
                <a:off x="5854262" y="2285952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Trading and tasks</a:t>
                </a:r>
              </a:p>
            </p:txBody>
          </p:sp>
          <p:sp>
            <p:nvSpPr>
              <p:cNvPr id="21" name="Rettangolo con angoli arrotondati 20">
                <a:extLst>
                  <a:ext uri="{FF2B5EF4-FFF2-40B4-BE49-F238E27FC236}">
                    <a16:creationId xmlns:a16="http://schemas.microsoft.com/office/drawing/2014/main" id="{E1857843-C305-2816-814A-28381895A5EB}"/>
                  </a:ext>
                </a:extLst>
              </p:cNvPr>
              <p:cNvSpPr/>
              <p:nvPr/>
            </p:nvSpPr>
            <p:spPr>
              <a:xfrm>
                <a:off x="5854262" y="3774294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Market with </a:t>
                </a:r>
                <a:r>
                  <a:rPr lang="it-IT" sz="2800" b="1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fungible</a:t>
                </a:r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token</a:t>
                </a:r>
              </a:p>
            </p:txBody>
          </p:sp>
        </p:grp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06F9CA6B-22C4-FAE5-9D18-73DC6E3FBB2E}"/>
              </a:ext>
            </a:extLst>
          </p:cNvPr>
          <p:cNvGrpSpPr/>
          <p:nvPr/>
        </p:nvGrpSpPr>
        <p:grpSpPr>
          <a:xfrm>
            <a:off x="12918280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D8E00ACF-5C64-B03A-6085-5ED77A5AE656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7BC12148-F9FA-E041-E9D6-3E93B1907F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Decisione 22">
            <a:extLst>
              <a:ext uri="{FF2B5EF4-FFF2-40B4-BE49-F238E27FC236}">
                <a16:creationId xmlns:a16="http://schemas.microsoft.com/office/drawing/2014/main" id="{02C2E74B-5FBE-E727-4A43-2E7578685197}"/>
              </a:ext>
            </a:extLst>
          </p:cNvPr>
          <p:cNvSpPr/>
          <p:nvPr/>
        </p:nvSpPr>
        <p:spPr>
          <a:xfrm>
            <a:off x="1171972" y="1062990"/>
            <a:ext cx="1512450" cy="1043289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Store state?</a:t>
            </a:r>
          </a:p>
        </p:txBody>
      </p:sp>
      <p:sp>
        <p:nvSpPr>
          <p:cNvPr id="24" name="Decisione 23">
            <a:extLst>
              <a:ext uri="{FF2B5EF4-FFF2-40B4-BE49-F238E27FC236}">
                <a16:creationId xmlns:a16="http://schemas.microsoft.com/office/drawing/2014/main" id="{36103225-F0EB-53C7-7137-61F847E0BC0A}"/>
              </a:ext>
            </a:extLst>
          </p:cNvPr>
          <p:cNvSpPr/>
          <p:nvPr/>
        </p:nvSpPr>
        <p:spPr>
          <a:xfrm>
            <a:off x="1991277" y="2170034"/>
            <a:ext cx="2019610" cy="1043289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Multiple</a:t>
            </a:r>
          </a:p>
          <a:p>
            <a:pPr algn="ctr"/>
            <a:r>
              <a:rPr lang="it-IT" dirty="0"/>
              <a:t>writers</a:t>
            </a: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/>
          <p:nvPr/>
        </p:nvSpPr>
        <p:spPr>
          <a:xfrm>
            <a:off x="9120469" y="4960957"/>
            <a:ext cx="1767840" cy="982980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Permissionless</a:t>
            </a:r>
            <a:endParaRPr lang="it-IT" dirty="0"/>
          </a:p>
          <a:p>
            <a:pPr algn="ctr"/>
            <a:r>
              <a:rPr lang="it-IT" dirty="0"/>
              <a:t>Blockchain</a:t>
            </a:r>
          </a:p>
        </p:txBody>
      </p:sp>
      <p:sp>
        <p:nvSpPr>
          <p:cNvPr id="28" name="Decisione 27">
            <a:extLst>
              <a:ext uri="{FF2B5EF4-FFF2-40B4-BE49-F238E27FC236}">
                <a16:creationId xmlns:a16="http://schemas.microsoft.com/office/drawing/2014/main" id="{2B754A35-1181-FB81-25F7-B01E2090E2C1}"/>
              </a:ext>
            </a:extLst>
          </p:cNvPr>
          <p:cNvSpPr/>
          <p:nvPr/>
        </p:nvSpPr>
        <p:spPr>
          <a:xfrm>
            <a:off x="4010887" y="3071944"/>
            <a:ext cx="1379489" cy="104400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Use TTP</a:t>
            </a:r>
          </a:p>
        </p:txBody>
      </p:sp>
      <p:sp>
        <p:nvSpPr>
          <p:cNvPr id="29" name="Decisione 28">
            <a:extLst>
              <a:ext uri="{FF2B5EF4-FFF2-40B4-BE49-F238E27FC236}">
                <a16:creationId xmlns:a16="http://schemas.microsoft.com/office/drawing/2014/main" id="{74C9E2D8-0749-D352-2093-95F8900EFB37}"/>
              </a:ext>
            </a:extLst>
          </p:cNvPr>
          <p:cNvSpPr/>
          <p:nvPr/>
        </p:nvSpPr>
        <p:spPr>
          <a:xfrm>
            <a:off x="5610042" y="4087895"/>
            <a:ext cx="2197723" cy="104400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Known</a:t>
            </a:r>
            <a:r>
              <a:rPr lang="it-IT" dirty="0"/>
              <a:t> </a:t>
            </a:r>
            <a:r>
              <a:rPr lang="it-IT" dirty="0" err="1"/>
              <a:t>writeres</a:t>
            </a:r>
            <a:endParaRPr lang="it-IT" dirty="0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0EDAB0D-3C6A-4C20-DC47-CD30A958C856}"/>
              </a:ext>
            </a:extLst>
          </p:cNvPr>
          <p:cNvSpPr txBox="1"/>
          <p:nvPr/>
        </p:nvSpPr>
        <p:spPr>
          <a:xfrm>
            <a:off x="2155257" y="999235"/>
            <a:ext cx="484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Yes</a:t>
            </a:r>
          </a:p>
          <a:p>
            <a:endParaRPr lang="it-IT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6F1BCF3B-9096-F68F-B8CE-E57E2E10EE1E}"/>
              </a:ext>
            </a:extLst>
          </p:cNvPr>
          <p:cNvSpPr txBox="1"/>
          <p:nvPr/>
        </p:nvSpPr>
        <p:spPr>
          <a:xfrm>
            <a:off x="3339049" y="2045347"/>
            <a:ext cx="484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Yes</a:t>
            </a:r>
          </a:p>
          <a:p>
            <a:endParaRPr lang="it-IT" dirty="0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AF2E71E-9DAF-32B7-BEEC-BB2B3FAEDFC7}"/>
              </a:ext>
            </a:extLst>
          </p:cNvPr>
          <p:cNvSpPr txBox="1"/>
          <p:nvPr/>
        </p:nvSpPr>
        <p:spPr>
          <a:xfrm>
            <a:off x="5061019" y="2997222"/>
            <a:ext cx="484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</a:t>
            </a:r>
          </a:p>
          <a:p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8433B6C-382D-5FAE-5EF0-40257E836B1B}"/>
              </a:ext>
            </a:extLst>
          </p:cNvPr>
          <p:cNvSpPr txBox="1"/>
          <p:nvPr/>
        </p:nvSpPr>
        <p:spPr>
          <a:xfrm>
            <a:off x="1450936" y="3746612"/>
            <a:ext cx="223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Scrivi WHY ai si o no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473CD76-E010-9A85-190D-78F1D8117C6E}"/>
              </a:ext>
            </a:extLst>
          </p:cNvPr>
          <p:cNvSpPr txBox="1"/>
          <p:nvPr/>
        </p:nvSpPr>
        <p:spPr>
          <a:xfrm>
            <a:off x="6346900" y="3739977"/>
            <a:ext cx="484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</a:t>
            </a:r>
          </a:p>
          <a:p>
            <a:endParaRPr lang="it-IT" dirty="0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789E1DA1-AFAF-9407-C171-744DF3DBB4F2}"/>
              </a:ext>
            </a:extLst>
          </p:cNvPr>
          <p:cNvSpPr txBox="1"/>
          <p:nvPr/>
        </p:nvSpPr>
        <p:spPr>
          <a:xfrm>
            <a:off x="4788488" y="895196"/>
            <a:ext cx="644121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BC necessaria per garantire l’unicità delle proprietà dei token, mantenendo la loro natura non-</a:t>
            </a:r>
            <a:r>
              <a:rPr lang="it-IT" dirty="0" err="1"/>
              <a:t>fungible</a:t>
            </a:r>
            <a:endParaRPr lang="it-IT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/>
              <a:t>Vantaggi: assegnazione decentralizzata dei mostri, nessuno può imbrogliare sulle loro statistiche e proprietà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 err="1"/>
              <a:t>Fit</a:t>
            </a:r>
            <a:r>
              <a:rPr lang="it-IT" sz="2400" dirty="0"/>
              <a:t>: la </a:t>
            </a:r>
            <a:r>
              <a:rPr lang="it-IT" sz="2400" dirty="0" err="1"/>
              <a:t>collezionabilità</a:t>
            </a:r>
            <a:r>
              <a:rPr lang="it-IT" sz="2400" dirty="0"/>
              <a:t> dei token richiede di evitare doppioni e avere sempre chiaro chi è il proprietario</a:t>
            </a:r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C6E02BCF-432C-5CA5-070F-852D00F18687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9664E79-3F3D-B362-63F8-9ACC60F7E4BF}"/>
              </a:ext>
            </a:extLst>
          </p:cNvPr>
          <p:cNvGrpSpPr/>
          <p:nvPr/>
        </p:nvGrpSpPr>
        <p:grpSpPr>
          <a:xfrm>
            <a:off x="13013530" y="753666"/>
            <a:ext cx="10091737" cy="5350668"/>
            <a:chOff x="1050132" y="753666"/>
            <a:chExt cx="10091737" cy="5350668"/>
          </a:xfrm>
        </p:grpSpPr>
        <p:sp>
          <p:nvSpPr>
            <p:cNvPr id="9" name="Rettangolo con due angoli in diagonale ritagliati 8">
              <a:extLst>
                <a:ext uri="{FF2B5EF4-FFF2-40B4-BE49-F238E27FC236}">
                  <a16:creationId xmlns:a16="http://schemas.microsoft.com/office/drawing/2014/main" id="{6F03EE43-777B-4CA9-95A8-AAF05990EE2D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14722E9-5FCC-28F9-A2D8-9AF88614D5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7987C4A0-3F97-4451-8B02-EDC5AFA479AA}"/>
              </a:ext>
            </a:extLst>
          </p:cNvPr>
          <p:cNvGrpSpPr/>
          <p:nvPr/>
        </p:nvGrpSpPr>
        <p:grpSpPr>
          <a:xfrm>
            <a:off x="-10627519" y="753666"/>
            <a:ext cx="10091737" cy="5350668"/>
            <a:chOff x="1050132" y="753666"/>
            <a:chExt cx="10091737" cy="5350668"/>
          </a:xfrm>
        </p:grpSpPr>
        <p:sp>
          <p:nvSpPr>
            <p:cNvPr id="14" name="Rettangolo con due angoli in diagonale ritagliati 13">
              <a:extLst>
                <a:ext uri="{FF2B5EF4-FFF2-40B4-BE49-F238E27FC236}">
                  <a16:creationId xmlns:a16="http://schemas.microsoft.com/office/drawing/2014/main" id="{3F28EBB3-7CD4-055F-218F-7951918177F6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2DEAB90A-EC2D-F373-A187-BDFB3E378D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692767"/>
              <a:ext cx="1272439" cy="127243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itolo 3">
            <a:extLst>
              <a:ext uri="{FF2B5EF4-FFF2-40B4-BE49-F238E27FC236}">
                <a16:creationId xmlns:a16="http://schemas.microsoft.com/office/drawing/2014/main" id="{80FBA79A-9A58-A43A-0DAF-0ECCF2450E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Integrazione dell’AI per creazione dei mostri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Gestione non-</a:t>
            </a:r>
            <a:r>
              <a:rPr lang="it-IT" dirty="0" err="1"/>
              <a:t>fungible</a:t>
            </a:r>
            <a:r>
              <a:rPr lang="it-IT" dirty="0"/>
              <a:t> tokens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F776FAF2-E9A6-AE4D-EE67-F45C8764A4E7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6CD2FFBF-0F9D-A2EE-1E9A-C54A03A447BA}"/>
              </a:ext>
            </a:extLst>
          </p:cNvPr>
          <p:cNvGrpSpPr/>
          <p:nvPr/>
        </p:nvGrpSpPr>
        <p:grpSpPr>
          <a:xfrm>
            <a:off x="12803981" y="753666"/>
            <a:ext cx="10091737" cy="5350668"/>
            <a:chOff x="1050132" y="753666"/>
            <a:chExt cx="10091737" cy="5350668"/>
          </a:xfrm>
        </p:grpSpPr>
        <p:sp>
          <p:nvSpPr>
            <p:cNvPr id="9" name="Rettangolo con due angoli in diagonale ritagliati 8">
              <a:extLst>
                <a:ext uri="{FF2B5EF4-FFF2-40B4-BE49-F238E27FC236}">
                  <a16:creationId xmlns:a16="http://schemas.microsoft.com/office/drawing/2014/main" id="{45CB5DCB-6B78-4316-82AB-62130D2D2B7D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EABFCE3C-FF54-202C-A9E8-262D9CC0DD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847690"/>
              <a:ext cx="1272439" cy="962591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58D3F964-EB20-2207-1675-4E5F20FCFD04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12" name="Rettangolo con due angoli in diagonale ritagliati 11">
              <a:extLst>
                <a:ext uri="{FF2B5EF4-FFF2-40B4-BE49-F238E27FC236}">
                  <a16:creationId xmlns:a16="http://schemas.microsoft.com/office/drawing/2014/main" id="{BA3B1DEE-1FB6-2316-8F18-A7B3C97823E0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D36FF044-0A19-BB92-3F50-34711CA0D2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olo 3">
            <a:extLst>
              <a:ext uri="{FF2B5EF4-FFF2-40B4-BE49-F238E27FC236}">
                <a16:creationId xmlns:a16="http://schemas.microsoft.com/office/drawing/2014/main" id="{B6DB6644-1DCF-085D-9E6C-DDA8536ACC1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Carosello </a:t>
            </a:r>
            <a:r>
              <a:rPr lang="it-IT"/>
              <a:t>con prototipi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1417</TotalTime>
  <Words>367</Words>
  <Application>Microsoft Office PowerPoint</Application>
  <PresentationFormat>Widescreen</PresentationFormat>
  <Paragraphs>107</Paragraphs>
  <Slides>17</Slides>
  <Notes>17</Notes>
  <HiddenSlides>7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Context</vt:lpstr>
      <vt:lpstr>Context</vt:lpstr>
      <vt:lpstr>Approach</vt:lpstr>
      <vt:lpstr>Prototype</vt:lpstr>
      <vt:lpstr>Prototype</vt:lpstr>
      <vt:lpstr>Issues and limitations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38</cp:revision>
  <dcterms:created xsi:type="dcterms:W3CDTF">2023-11-30T16:56:28Z</dcterms:created>
  <dcterms:modified xsi:type="dcterms:W3CDTF">2023-12-03T17:53:11Z</dcterms:modified>
</cp:coreProperties>
</file>

<file path=docProps/thumbnail.jpeg>
</file>